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3"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howGuides="1">
      <p:cViewPr varScale="1">
        <p:scale>
          <a:sx n="77" d="100"/>
          <a:sy n="77" d="100"/>
        </p:scale>
        <p:origin x="1170" y="9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D13E3148-0687-40D4-97DA-0509553FF468}" type="datetimeFigureOut">
              <a:rPr lang="en-US" smtClean="0"/>
              <a:t>8/30/2019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35D8396E-7B6D-4E8A-93C3-7EAE63CAD804}" type="slidenum">
              <a:rPr lang="en-US" smtClean="0"/>
              <a:t>‹#›</a:t>
            </a:fld>
            <a:endParaRPr lang="en-US"/>
          </a:p>
        </p:txBody>
      </p:sp>
    </p:spTree>
    <p:extLst>
      <p:ext uri="{BB962C8B-B14F-4D97-AF65-F5344CB8AC3E}">
        <p14:creationId xmlns:p14="http://schemas.microsoft.com/office/powerpoint/2010/main" val="1322226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Page</a:t>
            </a:r>
            <a:r>
              <a:rPr lang="en-US" baseline="0" dirty="0" smtClean="0"/>
              <a:t> 1, Option 4/4</a:t>
            </a:r>
            <a:endParaRPr lang="en-US" dirty="0" smtClean="0"/>
          </a:p>
          <a:p>
            <a:endParaRPr lang="en-US" dirty="0"/>
          </a:p>
        </p:txBody>
      </p:sp>
      <p:sp>
        <p:nvSpPr>
          <p:cNvPr id="4" name="Slide Number Placeholder 3"/>
          <p:cNvSpPr>
            <a:spLocks noGrp="1"/>
          </p:cNvSpPr>
          <p:nvPr>
            <p:ph type="sldNum" sz="quarter" idx="10"/>
          </p:nvPr>
        </p:nvSpPr>
        <p:spPr/>
        <p:txBody>
          <a:bodyPr/>
          <a:lstStyle/>
          <a:p>
            <a:fld id="{35D8396E-7B6D-4E8A-93C3-7EAE63CAD804}" type="slidenum">
              <a:rPr lang="en-US" smtClean="0"/>
              <a:t>1</a:t>
            </a:fld>
            <a:endParaRPr lang="en-US"/>
          </a:p>
        </p:txBody>
      </p:sp>
    </p:spTree>
    <p:extLst>
      <p:ext uri="{BB962C8B-B14F-4D97-AF65-F5344CB8AC3E}">
        <p14:creationId xmlns:p14="http://schemas.microsoft.com/office/powerpoint/2010/main" val="364689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Page 2, Optio</a:t>
            </a:r>
            <a:r>
              <a:rPr lang="en-US" baseline="0" dirty="0" smtClean="0"/>
              <a:t>n 2/4</a:t>
            </a:r>
            <a:endParaRPr lang="en-US" dirty="0" smtClean="0"/>
          </a:p>
          <a:p>
            <a:endParaRPr lang="en-US" dirty="0"/>
          </a:p>
        </p:txBody>
      </p:sp>
      <p:sp>
        <p:nvSpPr>
          <p:cNvPr id="4" name="Slide Number Placeholder 3"/>
          <p:cNvSpPr>
            <a:spLocks noGrp="1"/>
          </p:cNvSpPr>
          <p:nvPr>
            <p:ph type="sldNum" sz="quarter" idx="10"/>
          </p:nvPr>
        </p:nvSpPr>
        <p:spPr/>
        <p:txBody>
          <a:bodyPr/>
          <a:lstStyle/>
          <a:p>
            <a:fld id="{35D8396E-7B6D-4E8A-93C3-7EAE63CAD804}" type="slidenum">
              <a:rPr lang="en-US" smtClean="0"/>
              <a:t>2</a:t>
            </a:fld>
            <a:endParaRPr lang="en-US"/>
          </a:p>
        </p:txBody>
      </p:sp>
    </p:spTree>
    <p:extLst>
      <p:ext uri="{BB962C8B-B14F-4D97-AF65-F5344CB8AC3E}">
        <p14:creationId xmlns:p14="http://schemas.microsoft.com/office/powerpoint/2010/main" val="397326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E268A9-98B5-4614-A4D1-AACE2CDA6238}"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38373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268A9-98B5-4614-A4D1-AACE2CDA6238}"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362835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268A9-98B5-4614-A4D1-AACE2CDA6238}"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292864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268A9-98B5-4614-A4D1-AACE2CDA6238}"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193276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E268A9-98B5-4614-A4D1-AACE2CDA6238}"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212129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E268A9-98B5-4614-A4D1-AACE2CDA6238}"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17142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E268A9-98B5-4614-A4D1-AACE2CDA6238}"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39853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E268A9-98B5-4614-A4D1-AACE2CDA6238}"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2226464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268A9-98B5-4614-A4D1-AACE2CDA6238}"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90553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E268A9-98B5-4614-A4D1-AACE2CDA6238}"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219130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E268A9-98B5-4614-A4D1-AACE2CDA6238}"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D3C3B-4DE7-4D14-A9AE-82179CD27CB9}" type="slidenum">
              <a:rPr lang="en-US" smtClean="0"/>
              <a:t>‹#›</a:t>
            </a:fld>
            <a:endParaRPr lang="en-US"/>
          </a:p>
        </p:txBody>
      </p:sp>
    </p:spTree>
    <p:extLst>
      <p:ext uri="{BB962C8B-B14F-4D97-AF65-F5344CB8AC3E}">
        <p14:creationId xmlns:p14="http://schemas.microsoft.com/office/powerpoint/2010/main" val="38003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8E268A9-98B5-4614-A4D1-AACE2CDA6238}" type="datetimeFigureOut">
              <a:rPr lang="en-US" smtClean="0"/>
              <a:t>8/30/2019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08D3C3B-4DE7-4D14-A9AE-82179CD27CB9}" type="slidenum">
              <a:rPr lang="en-US" smtClean="0"/>
              <a:t>‹#›</a:t>
            </a:fld>
            <a:endParaRPr lang="en-US"/>
          </a:p>
        </p:txBody>
      </p:sp>
    </p:spTree>
    <p:extLst>
      <p:ext uri="{BB962C8B-B14F-4D97-AF65-F5344CB8AC3E}">
        <p14:creationId xmlns:p14="http://schemas.microsoft.com/office/powerpoint/2010/main" val="307246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dunbarsmath.weebly.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unbark@issaquah.wednet.edu" TargetMode="External"/><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forms.gle/UxdtFkUeBgDnFsqP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3" name="Rectangle 52"/>
          <p:cNvSpPr/>
          <p:nvPr/>
        </p:nvSpPr>
        <p:spPr>
          <a:xfrm>
            <a:off x="227027" y="1876408"/>
            <a:ext cx="2339324" cy="1477328"/>
          </a:xfrm>
          <a:prstGeom prst="rect">
            <a:avLst/>
          </a:prstGeom>
          <a:noFill/>
        </p:spPr>
        <p:txBody>
          <a:bodyPr wrap="square" tIns="91440" bIns="91440">
            <a:spAutoFit/>
          </a:bodyPr>
          <a:lstStyle/>
          <a:p>
            <a:pPr algn="ctr"/>
            <a:r>
              <a:rPr lang="en-US" sz="2800" dirty="0" smtClean="0">
                <a:latin typeface="KG The Fighter" panose="02000000000000000000" pitchFamily="2" charset="0"/>
              </a:rPr>
              <a:t>Ms</a:t>
            </a:r>
            <a:r>
              <a:rPr lang="en-US" sz="2800" dirty="0" smtClean="0">
                <a:latin typeface="KG The Fighter" panose="02000000000000000000" pitchFamily="2" charset="0"/>
              </a:rPr>
              <a:t>. </a:t>
            </a:r>
          </a:p>
          <a:p>
            <a:pPr algn="ctr"/>
            <a:r>
              <a:rPr lang="en-US" sz="2800" dirty="0" smtClean="0">
                <a:latin typeface="KG The Fighter" panose="02000000000000000000" pitchFamily="2" charset="0"/>
              </a:rPr>
              <a:t>Dunbar</a:t>
            </a:r>
            <a:r>
              <a:rPr lang="en-US" sz="2400" dirty="0" smtClean="0">
                <a:ln>
                  <a:solidFill>
                    <a:schemeClr val="tx1"/>
                  </a:solidFill>
                </a:ln>
                <a:noFill/>
                <a:latin typeface="Century Gothic" panose="020B0502020202020204" pitchFamily="34" charset="0"/>
              </a:rPr>
              <a:t> </a:t>
            </a:r>
            <a:endParaRPr lang="en-US" sz="2400" u="sng" dirty="0" smtClean="0">
              <a:ln>
                <a:solidFill>
                  <a:schemeClr val="tx1"/>
                </a:solidFill>
              </a:ln>
              <a:noFill/>
              <a:latin typeface="Century Gothic" panose="020B0502020202020204" pitchFamily="34" charset="0"/>
            </a:endParaRPr>
          </a:p>
          <a:p>
            <a:pPr algn="ctr"/>
            <a:r>
              <a:rPr lang="en-US" sz="1400" dirty="0" smtClean="0">
                <a:latin typeface="Century Gothic" panose="020B0502020202020204" pitchFamily="34" charset="0"/>
              </a:rPr>
              <a:t>Room </a:t>
            </a:r>
            <a:r>
              <a:rPr lang="en-US" sz="1400" dirty="0" smtClean="0">
                <a:latin typeface="Century Gothic" panose="020B0502020202020204" pitchFamily="34" charset="0"/>
              </a:rPr>
              <a:t>3115</a:t>
            </a:r>
            <a:endParaRPr lang="en-US" sz="1400" dirty="0" smtClean="0">
              <a:latin typeface="Century Gothic" panose="020B0502020202020204" pitchFamily="34" charset="0"/>
            </a:endParaRPr>
          </a:p>
          <a:p>
            <a:pPr algn="ctr"/>
            <a:r>
              <a:rPr lang="en-US" sz="1400" dirty="0" smtClean="0">
                <a:latin typeface="Century Gothic" panose="020B0502020202020204" pitchFamily="34" charset="0"/>
              </a:rPr>
              <a:t>Office 2205</a:t>
            </a:r>
          </a:p>
        </p:txBody>
      </p:sp>
      <p:pic>
        <p:nvPicPr>
          <p:cNvPr id="7" name="Picture 6"/>
          <p:cNvPicPr>
            <a:picLocks noChangeAspect="1"/>
          </p:cNvPicPr>
          <p:nvPr/>
        </p:nvPicPr>
        <p:blipFill>
          <a:blip r:embed="rId4"/>
          <a:stretch>
            <a:fillRect/>
          </a:stretch>
        </p:blipFill>
        <p:spPr>
          <a:xfrm>
            <a:off x="5795786" y="6149830"/>
            <a:ext cx="942529" cy="860570"/>
          </a:xfrm>
          <a:prstGeom prst="rect">
            <a:avLst/>
          </a:prstGeom>
        </p:spPr>
      </p:pic>
      <p:pic>
        <p:nvPicPr>
          <p:cNvPr id="5" name="Picture 4"/>
          <p:cNvPicPr>
            <a:picLocks noChangeAspect="1"/>
          </p:cNvPicPr>
          <p:nvPr/>
        </p:nvPicPr>
        <p:blipFill>
          <a:blip r:embed="rId5"/>
          <a:stretch>
            <a:fillRect/>
          </a:stretch>
        </p:blipFill>
        <p:spPr>
          <a:xfrm>
            <a:off x="59221" y="4470697"/>
            <a:ext cx="1657350" cy="1638300"/>
          </a:xfrm>
          <a:prstGeom prst="rect">
            <a:avLst/>
          </a:prstGeom>
        </p:spPr>
      </p:pic>
      <p:grpSp>
        <p:nvGrpSpPr>
          <p:cNvPr id="45" name="Group 44"/>
          <p:cNvGrpSpPr/>
          <p:nvPr/>
        </p:nvGrpSpPr>
        <p:grpSpPr>
          <a:xfrm>
            <a:off x="2743200" y="1976735"/>
            <a:ext cx="3962400" cy="2519556"/>
            <a:chOff x="2743200" y="1976735"/>
            <a:chExt cx="3962400" cy="2519556"/>
          </a:xfrm>
        </p:grpSpPr>
        <p:sp>
          <p:nvSpPr>
            <p:cNvPr id="46" name="Rectangle 45"/>
            <p:cNvSpPr/>
            <p:nvPr/>
          </p:nvSpPr>
          <p:spPr>
            <a:xfrm>
              <a:off x="2819401" y="1976735"/>
              <a:ext cx="3733799" cy="523220"/>
            </a:xfrm>
            <a:prstGeom prst="rect">
              <a:avLst/>
            </a:prstGeom>
            <a:noFill/>
          </p:spPr>
          <p:txBody>
            <a:bodyPr wrap="square">
              <a:spAutoFit/>
            </a:bodyPr>
            <a:lstStyle/>
            <a:p>
              <a:r>
                <a:rPr lang="en-US" sz="2800" dirty="0" smtClean="0">
                  <a:latin typeface="Century Gothic" panose="020B0502020202020204" pitchFamily="34" charset="0"/>
                </a:rPr>
                <a:t>Course Description</a:t>
              </a:r>
            </a:p>
          </p:txBody>
        </p:sp>
        <p:sp>
          <p:nvSpPr>
            <p:cNvPr id="47" name="Rectangle 46"/>
            <p:cNvSpPr/>
            <p:nvPr/>
          </p:nvSpPr>
          <p:spPr>
            <a:xfrm>
              <a:off x="2743200" y="2372633"/>
              <a:ext cx="3962400" cy="2123658"/>
            </a:xfrm>
            <a:prstGeom prst="rect">
              <a:avLst/>
            </a:prstGeom>
            <a:noFill/>
            <a:ln>
              <a:noFill/>
              <a:prstDash val="sysDot"/>
            </a:ln>
          </p:spPr>
          <p:txBody>
            <a:bodyPr wrap="square" tIns="91440" bIns="91440">
              <a:spAutoFit/>
            </a:bodyPr>
            <a:lstStyle/>
            <a:p>
              <a:r>
                <a:rPr lang="en-US" sz="1400" dirty="0">
                  <a:latin typeface="Century Gothic" panose="020B0502020202020204" pitchFamily="34" charset="0"/>
                </a:rPr>
                <a:t>Hello! </a:t>
              </a:r>
              <a:r>
                <a:rPr lang="en-US" sz="1400" dirty="0" smtClean="0">
                  <a:latin typeface="Century Gothic" panose="020B0502020202020204" pitchFamily="34" charset="0"/>
                </a:rPr>
                <a:t>Welcome! I </a:t>
              </a:r>
              <a:r>
                <a:rPr lang="en-US" sz="1400" dirty="0">
                  <a:latin typeface="Century Gothic" panose="020B0502020202020204" pitchFamily="34" charset="0"/>
                </a:rPr>
                <a:t>look forward to a great year here at </a:t>
              </a:r>
              <a:r>
                <a:rPr lang="en-US" sz="1400" dirty="0" smtClean="0">
                  <a:latin typeface="Century Gothic" panose="020B0502020202020204" pitchFamily="34" charset="0"/>
                </a:rPr>
                <a:t>Skyline. This </a:t>
              </a:r>
              <a:r>
                <a:rPr lang="en-US" sz="1400" dirty="0" smtClean="0">
                  <a:latin typeface="Century Gothic" panose="020B0502020202020204" pitchFamily="34" charset="0"/>
                </a:rPr>
                <a:t>syllabus </a:t>
              </a:r>
              <a:r>
                <a:rPr lang="en-US" sz="1400" dirty="0" smtClean="0">
                  <a:latin typeface="Century Gothic" panose="020B0502020202020204" pitchFamily="34" charset="0"/>
                </a:rPr>
                <a:t>highlights </a:t>
              </a:r>
              <a:r>
                <a:rPr lang="en-US" sz="1400" dirty="0">
                  <a:latin typeface="Century Gothic" panose="020B0502020202020204" pitchFamily="34" charset="0"/>
                </a:rPr>
                <a:t>some of the policies and expectations for the upcoming </a:t>
              </a:r>
              <a:r>
                <a:rPr lang="en-US" sz="1400" dirty="0" smtClean="0">
                  <a:latin typeface="Century Gothic" panose="020B0502020202020204" pitchFamily="34" charset="0"/>
                </a:rPr>
                <a:t>year. Please take the time to read through this document. The QR code leads to my website. If </a:t>
              </a:r>
              <a:r>
                <a:rPr lang="en-US" sz="1400" dirty="0">
                  <a:latin typeface="Century Gothic" panose="020B0502020202020204" pitchFamily="34" charset="0"/>
                </a:rPr>
                <a:t>you have any questions or concerns regarding what you read please let me know.  Thanks and welcome to a new year!!</a:t>
              </a:r>
            </a:p>
          </p:txBody>
        </p:sp>
      </p:grpSp>
      <p:cxnSp>
        <p:nvCxnSpPr>
          <p:cNvPr id="48" name="Straight Connector 47"/>
          <p:cNvCxnSpPr/>
          <p:nvPr/>
        </p:nvCxnSpPr>
        <p:spPr>
          <a:xfrm>
            <a:off x="251476" y="1905000"/>
            <a:ext cx="6385056"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744865" y="6328822"/>
            <a:ext cx="3047999" cy="523220"/>
          </a:xfrm>
          <a:prstGeom prst="rect">
            <a:avLst/>
          </a:prstGeom>
          <a:noFill/>
        </p:spPr>
        <p:txBody>
          <a:bodyPr wrap="square">
            <a:spAutoFit/>
          </a:bodyPr>
          <a:lstStyle/>
          <a:p>
            <a:r>
              <a:rPr lang="en-US" sz="2800" dirty="0" smtClean="0">
                <a:latin typeface="Century Gothic" panose="020B0502020202020204" pitchFamily="34" charset="0"/>
              </a:rPr>
              <a:t>Test Retakes</a:t>
            </a:r>
          </a:p>
        </p:txBody>
      </p:sp>
      <p:cxnSp>
        <p:nvCxnSpPr>
          <p:cNvPr id="52" name="Straight Connector 51"/>
          <p:cNvCxnSpPr/>
          <p:nvPr/>
        </p:nvCxnSpPr>
        <p:spPr>
          <a:xfrm flipV="1">
            <a:off x="2752805" y="6229627"/>
            <a:ext cx="2985386" cy="1"/>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99075" y="4580161"/>
            <a:ext cx="2567925" cy="1820995"/>
            <a:chOff x="99075" y="5105400"/>
            <a:chExt cx="2567925" cy="1820995"/>
          </a:xfrm>
        </p:grpSpPr>
        <p:sp>
          <p:nvSpPr>
            <p:cNvPr id="55" name="Rectangle 54"/>
            <p:cNvSpPr/>
            <p:nvPr/>
          </p:nvSpPr>
          <p:spPr>
            <a:xfrm>
              <a:off x="99075" y="5175989"/>
              <a:ext cx="2415523" cy="523220"/>
            </a:xfrm>
            <a:prstGeom prst="rect">
              <a:avLst/>
            </a:prstGeom>
            <a:noFill/>
          </p:spPr>
          <p:txBody>
            <a:bodyPr wrap="square">
              <a:spAutoFit/>
            </a:bodyPr>
            <a:lstStyle/>
            <a:p>
              <a:pPr algn="r"/>
              <a:r>
                <a:rPr lang="en-US" sz="2800" dirty="0" smtClean="0">
                  <a:latin typeface="Century Gothic" panose="020B0502020202020204" pitchFamily="34" charset="0"/>
                </a:rPr>
                <a:t>Supplies</a:t>
              </a:r>
            </a:p>
          </p:txBody>
        </p:sp>
        <p:cxnSp>
          <p:nvCxnSpPr>
            <p:cNvPr id="56" name="Straight Connector 55"/>
            <p:cNvCxnSpPr/>
            <p:nvPr/>
          </p:nvCxnSpPr>
          <p:spPr>
            <a:xfrm>
              <a:off x="304800" y="5105400"/>
              <a:ext cx="2362200"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02449" y="5818399"/>
              <a:ext cx="2388350" cy="1107996"/>
            </a:xfrm>
            <a:prstGeom prst="rect">
              <a:avLst/>
            </a:prstGeom>
            <a:noFill/>
          </p:spPr>
          <p:txBody>
            <a:bodyPr wrap="square" lIns="91440" rIns="91440">
              <a:spAutoFit/>
            </a:bodyPr>
            <a:lstStyle/>
            <a:p>
              <a:pPr marL="171450" lvl="0" indent="-171450">
                <a:buFont typeface="Wingdings" panose="05000000000000000000" pitchFamily="2" charset="2"/>
                <a:buChar char="Ø"/>
              </a:pPr>
              <a:r>
                <a:rPr lang="en-US" sz="1100" dirty="0" smtClean="0">
                  <a:latin typeface="Century Gothic" panose="020B0502020202020204" pitchFamily="34" charset="0"/>
                </a:rPr>
                <a:t>Graph </a:t>
              </a:r>
              <a:r>
                <a:rPr lang="en-US" sz="1100" dirty="0" smtClean="0">
                  <a:latin typeface="Century Gothic" panose="020B0502020202020204" pitchFamily="34" charset="0"/>
                </a:rPr>
                <a:t>paper </a:t>
              </a:r>
              <a:r>
                <a:rPr lang="en-US" sz="1100" dirty="0" smtClean="0">
                  <a:latin typeface="Century Gothic" panose="020B0502020202020204" pitchFamily="34" charset="0"/>
                </a:rPr>
                <a:t>spirals or composition books</a:t>
              </a:r>
              <a:endParaRPr lang="en-US" sz="1100" dirty="0" smtClean="0">
                <a:latin typeface="Century Gothic" panose="020B0502020202020204" pitchFamily="34" charset="0"/>
              </a:endParaRPr>
            </a:p>
            <a:p>
              <a:pPr marL="171450" lvl="0" indent="-171450">
                <a:buFont typeface="Wingdings" panose="05000000000000000000" pitchFamily="2" charset="2"/>
                <a:buChar char="Ø"/>
              </a:pPr>
              <a:r>
                <a:rPr lang="en-US" sz="1100" dirty="0" smtClean="0">
                  <a:latin typeface="Century Gothic" panose="020B0502020202020204" pitchFamily="34" charset="0"/>
                </a:rPr>
                <a:t>TI </a:t>
              </a:r>
              <a:r>
                <a:rPr lang="en-US" sz="1100" dirty="0" smtClean="0">
                  <a:latin typeface="Century Gothic" panose="020B0502020202020204" pitchFamily="34" charset="0"/>
                </a:rPr>
                <a:t>83/84 or </a:t>
              </a:r>
              <a:r>
                <a:rPr lang="en-US" sz="1100" dirty="0" err="1" smtClean="0">
                  <a:latin typeface="Century Gothic" panose="020B0502020202020204" pitchFamily="34" charset="0"/>
                </a:rPr>
                <a:t>N</a:t>
              </a:r>
              <a:r>
                <a:rPr lang="en-US" sz="1100" dirty="0" err="1" smtClean="0">
                  <a:latin typeface="Century Gothic" panose="020B0502020202020204" pitchFamily="34" charset="0"/>
                </a:rPr>
                <a:t>spire</a:t>
              </a:r>
              <a:r>
                <a:rPr lang="en-US" sz="1100" dirty="0" smtClean="0">
                  <a:latin typeface="Century Gothic" panose="020B0502020202020204" pitchFamily="34" charset="0"/>
                </a:rPr>
                <a:t> (non-</a:t>
              </a:r>
              <a:r>
                <a:rPr lang="en-US" sz="1100" dirty="0" err="1" smtClean="0">
                  <a:latin typeface="Century Gothic" panose="020B0502020202020204" pitchFamily="34" charset="0"/>
                </a:rPr>
                <a:t>cas</a:t>
              </a:r>
              <a:r>
                <a:rPr lang="en-US" sz="1100" dirty="0" smtClean="0">
                  <a:latin typeface="Century Gothic" panose="020B0502020202020204" pitchFamily="34" charset="0"/>
                </a:rPr>
                <a:t>) </a:t>
              </a:r>
              <a:endParaRPr lang="en-US" sz="1100" dirty="0" smtClean="0">
                <a:latin typeface="Century Gothic" panose="020B0502020202020204" pitchFamily="34" charset="0"/>
              </a:endParaRPr>
            </a:p>
            <a:p>
              <a:pPr marL="171450" lvl="0" indent="-171450">
                <a:buFont typeface="Wingdings" panose="05000000000000000000" pitchFamily="2" charset="2"/>
                <a:buChar char="Ø"/>
              </a:pPr>
              <a:r>
                <a:rPr lang="en-US" sz="1100" dirty="0" smtClean="0">
                  <a:latin typeface="Century Gothic" panose="020B0502020202020204" pitchFamily="34" charset="0"/>
                </a:rPr>
                <a:t>Scientific Calculator</a:t>
              </a:r>
            </a:p>
            <a:p>
              <a:pPr marL="171450" lvl="0" indent="-171450">
                <a:buFont typeface="Wingdings" panose="05000000000000000000" pitchFamily="2" charset="2"/>
                <a:buChar char="Ø"/>
              </a:pPr>
              <a:r>
                <a:rPr lang="en-US" sz="1100" dirty="0" smtClean="0">
                  <a:latin typeface="Century Gothic" panose="020B0502020202020204" pitchFamily="34" charset="0"/>
                </a:rPr>
                <a:t>Pencils/Erasers</a:t>
              </a:r>
              <a:endParaRPr lang="en-US" sz="1100" dirty="0">
                <a:latin typeface="Century Gothic" panose="020B0502020202020204" pitchFamily="34" charset="0"/>
              </a:endParaRPr>
            </a:p>
            <a:p>
              <a:pPr marL="171450" lvl="0" indent="-171450">
                <a:buFont typeface="Wingdings" panose="05000000000000000000" pitchFamily="2" charset="2"/>
                <a:buChar char="Ø"/>
              </a:pPr>
              <a:endParaRPr lang="en-US" sz="1100" dirty="0" smtClean="0">
                <a:latin typeface="Century Gothic" panose="020B0502020202020204" pitchFamily="34" charset="0"/>
              </a:endParaRPr>
            </a:p>
          </p:txBody>
        </p:sp>
      </p:grpSp>
      <p:cxnSp>
        <p:nvCxnSpPr>
          <p:cNvPr id="58" name="Straight Connector 57"/>
          <p:cNvCxnSpPr/>
          <p:nvPr/>
        </p:nvCxnSpPr>
        <p:spPr>
          <a:xfrm>
            <a:off x="2666999" y="1906587"/>
            <a:ext cx="1" cy="7010033"/>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1476" y="229850"/>
            <a:ext cx="6385057" cy="2031325"/>
          </a:xfrm>
          <a:prstGeom prst="rect">
            <a:avLst/>
          </a:prstGeom>
          <a:noFill/>
          <a:ln>
            <a:noFill/>
            <a:prstDash val="sysDot"/>
          </a:ln>
        </p:spPr>
        <p:txBody>
          <a:bodyPr wrap="square" rtlCol="0">
            <a:spAutoFit/>
          </a:bodyPr>
          <a:lstStyle/>
          <a:p>
            <a:pPr algn="ctr"/>
            <a:r>
              <a:rPr lang="en-US" sz="3200" dirty="0" smtClean="0">
                <a:ln w="3175">
                  <a:noFill/>
                </a:ln>
                <a:latin typeface="Segoe Script" panose="030B0504020000000003" pitchFamily="66" charset="0"/>
              </a:rPr>
              <a:t>Hello </a:t>
            </a:r>
            <a:r>
              <a:rPr lang="en-US" sz="3200" dirty="0" err="1" smtClean="0">
                <a:ln w="3175">
                  <a:noFill/>
                </a:ln>
                <a:latin typeface="Segoe Script" panose="030B0504020000000003" pitchFamily="66" charset="0"/>
              </a:rPr>
              <a:t>Precalculus</a:t>
            </a:r>
            <a:endParaRPr lang="en-US" sz="3200" dirty="0" smtClean="0">
              <a:ln w="3175">
                <a:noFill/>
              </a:ln>
              <a:latin typeface="Segoe Script" panose="030B0504020000000003" pitchFamily="66" charset="0"/>
            </a:endParaRPr>
          </a:p>
          <a:p>
            <a:pPr algn="ctr"/>
            <a:r>
              <a:rPr lang="en-US" sz="2400" b="1" dirty="0" smtClean="0">
                <a:latin typeface="Century Gothic" panose="020B0502020202020204" pitchFamily="34" charset="0"/>
              </a:rPr>
              <a:t>2019-2020 </a:t>
            </a:r>
            <a:r>
              <a:rPr lang="en-US" sz="2400" b="1" dirty="0">
                <a:latin typeface="Century Gothic" panose="020B0502020202020204" pitchFamily="34" charset="0"/>
              </a:rPr>
              <a:t>COURSE </a:t>
            </a:r>
            <a:r>
              <a:rPr lang="en-US" sz="2400" b="1" dirty="0" smtClean="0">
                <a:latin typeface="Century Gothic" panose="020B0502020202020204" pitchFamily="34" charset="0"/>
              </a:rPr>
              <a:t>SYLLABUS</a:t>
            </a:r>
          </a:p>
          <a:p>
            <a:pPr algn="ctr"/>
            <a:r>
              <a:rPr lang="en-US" sz="1400" u="sng" dirty="0" smtClean="0">
                <a:latin typeface="Century Gothic" panose="020B0502020202020204" pitchFamily="34" charset="0"/>
                <a:hlinkClick r:id="rId6"/>
              </a:rPr>
              <a:t>dunbark@issaquah.wednet.edu</a:t>
            </a:r>
            <a:endParaRPr lang="en-US" sz="1400" u="sng" dirty="0" smtClean="0">
              <a:latin typeface="Century Gothic" panose="020B0502020202020204" pitchFamily="34" charset="0"/>
            </a:endParaRPr>
          </a:p>
          <a:p>
            <a:pPr algn="ctr"/>
            <a:r>
              <a:rPr lang="en-US" sz="1400" u="sng" dirty="0" smtClean="0">
                <a:latin typeface="Century Gothic" panose="020B0502020202020204" pitchFamily="34" charset="0"/>
                <a:hlinkClick r:id="rId7"/>
              </a:rPr>
              <a:t>http</a:t>
            </a:r>
            <a:r>
              <a:rPr lang="en-US" sz="1400" u="sng" dirty="0">
                <a:latin typeface="Century Gothic" panose="020B0502020202020204" pitchFamily="34" charset="0"/>
                <a:hlinkClick r:id="rId7"/>
              </a:rPr>
              <a:t>://dunbarsmath.weebly.com</a:t>
            </a:r>
            <a:r>
              <a:rPr lang="en-US" sz="1400" dirty="0" smtClean="0"/>
              <a:t/>
            </a:r>
            <a:br>
              <a:rPr lang="en-US" sz="1400" dirty="0" smtClean="0"/>
            </a:br>
            <a:r>
              <a:rPr lang="en-US" sz="1400" dirty="0" smtClean="0">
                <a:latin typeface="Century Gothic" panose="020B0502020202020204" pitchFamily="34" charset="0"/>
              </a:rPr>
              <a:t>425-837-7720</a:t>
            </a:r>
            <a:endParaRPr lang="en-US" sz="1400" dirty="0">
              <a:latin typeface="Century Gothic" panose="020B0502020202020204" pitchFamily="34" charset="0"/>
            </a:endParaRPr>
          </a:p>
          <a:p>
            <a:pPr algn="ctr"/>
            <a:endParaRPr lang="en-US" sz="2400" b="1" dirty="0">
              <a:latin typeface="Century Gothic" panose="020B0502020202020204" pitchFamily="34" charset="0"/>
            </a:endParaRPr>
          </a:p>
        </p:txBody>
      </p:sp>
      <p:cxnSp>
        <p:nvCxnSpPr>
          <p:cNvPr id="21" name="Straight Connector 20"/>
          <p:cNvCxnSpPr/>
          <p:nvPr/>
        </p:nvCxnSpPr>
        <p:spPr>
          <a:xfrm>
            <a:off x="304799" y="7074488"/>
            <a:ext cx="2362200"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52400" y="7086007"/>
            <a:ext cx="2666998" cy="523220"/>
          </a:xfrm>
          <a:prstGeom prst="rect">
            <a:avLst/>
          </a:prstGeom>
          <a:noFill/>
        </p:spPr>
        <p:txBody>
          <a:bodyPr wrap="square">
            <a:spAutoFit/>
          </a:bodyPr>
          <a:lstStyle/>
          <a:p>
            <a:pPr algn="r"/>
            <a:r>
              <a:rPr lang="en-US" sz="2800" dirty="0" smtClean="0">
                <a:latin typeface="Century Gothic" panose="020B0502020202020204" pitchFamily="34" charset="0"/>
              </a:rPr>
              <a:t>Honor Policy</a:t>
            </a:r>
          </a:p>
        </p:txBody>
      </p:sp>
      <p:sp>
        <p:nvSpPr>
          <p:cNvPr id="23" name="Rectangle 22"/>
          <p:cNvSpPr/>
          <p:nvPr/>
        </p:nvSpPr>
        <p:spPr>
          <a:xfrm>
            <a:off x="2767648" y="4625073"/>
            <a:ext cx="3733799" cy="523220"/>
          </a:xfrm>
          <a:prstGeom prst="rect">
            <a:avLst/>
          </a:prstGeom>
          <a:noFill/>
        </p:spPr>
        <p:txBody>
          <a:bodyPr wrap="square">
            <a:spAutoFit/>
          </a:bodyPr>
          <a:lstStyle/>
          <a:p>
            <a:r>
              <a:rPr lang="en-US" sz="2800" dirty="0" smtClean="0">
                <a:latin typeface="Century Gothic" panose="020B0502020202020204" pitchFamily="34" charset="0"/>
              </a:rPr>
              <a:t>Grade Percentages</a:t>
            </a:r>
          </a:p>
        </p:txBody>
      </p:sp>
      <p:cxnSp>
        <p:nvCxnSpPr>
          <p:cNvPr id="24" name="Straight Connector 23"/>
          <p:cNvCxnSpPr/>
          <p:nvPr/>
        </p:nvCxnSpPr>
        <p:spPr>
          <a:xfrm>
            <a:off x="2729614" y="4589435"/>
            <a:ext cx="3810001" cy="2798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819400" y="5105400"/>
            <a:ext cx="1241135" cy="1046440"/>
          </a:xfrm>
          <a:prstGeom prst="rect">
            <a:avLst/>
          </a:prstGeom>
          <a:noFill/>
          <a:ln>
            <a:noFill/>
            <a:prstDash val="sysDot"/>
          </a:ln>
        </p:spPr>
        <p:txBody>
          <a:bodyPr wrap="square" tIns="91440" bIns="91440">
            <a:spAutoFit/>
          </a:bodyPr>
          <a:lstStyle/>
          <a:p>
            <a:pPr algn="just"/>
            <a:r>
              <a:rPr lang="en-US" sz="1400" dirty="0" smtClean="0">
                <a:latin typeface="Century Gothic" panose="020B0502020202020204" pitchFamily="34" charset="0"/>
              </a:rPr>
              <a:t>93% + A</a:t>
            </a:r>
          </a:p>
          <a:p>
            <a:pPr algn="just"/>
            <a:r>
              <a:rPr lang="en-US" sz="1400" dirty="0" smtClean="0">
                <a:latin typeface="Century Gothic" panose="020B0502020202020204" pitchFamily="34" charset="0"/>
              </a:rPr>
              <a:t>90-92.9% A-</a:t>
            </a:r>
          </a:p>
          <a:p>
            <a:pPr algn="just"/>
            <a:r>
              <a:rPr lang="en-US" sz="1400" dirty="0" smtClean="0">
                <a:latin typeface="Century Gothic" panose="020B0502020202020204" pitchFamily="34" charset="0"/>
              </a:rPr>
              <a:t>87-89.9% B+</a:t>
            </a:r>
          </a:p>
          <a:p>
            <a:pPr algn="just"/>
            <a:r>
              <a:rPr lang="en-US" sz="1400" dirty="0" smtClean="0">
                <a:latin typeface="Century Gothic" panose="020B0502020202020204" pitchFamily="34" charset="0"/>
              </a:rPr>
              <a:t>83-86.9% B</a:t>
            </a:r>
            <a:endParaRPr lang="en-US" sz="1400" dirty="0">
              <a:latin typeface="Century Gothic" panose="020B0502020202020204" pitchFamily="34" charset="0"/>
            </a:endParaRPr>
          </a:p>
        </p:txBody>
      </p:sp>
      <p:sp>
        <p:nvSpPr>
          <p:cNvPr id="26" name="Rectangle 25"/>
          <p:cNvSpPr/>
          <p:nvPr/>
        </p:nvSpPr>
        <p:spPr>
          <a:xfrm>
            <a:off x="3976933" y="5105400"/>
            <a:ext cx="1241135" cy="1046440"/>
          </a:xfrm>
          <a:prstGeom prst="rect">
            <a:avLst/>
          </a:prstGeom>
          <a:noFill/>
          <a:ln>
            <a:noFill/>
            <a:prstDash val="sysDot"/>
          </a:ln>
        </p:spPr>
        <p:txBody>
          <a:bodyPr wrap="square" tIns="91440" bIns="91440">
            <a:spAutoFit/>
          </a:bodyPr>
          <a:lstStyle/>
          <a:p>
            <a:pPr algn="just"/>
            <a:r>
              <a:rPr lang="en-US" sz="1400" dirty="0" smtClean="0">
                <a:latin typeface="Century Gothic" panose="020B0502020202020204" pitchFamily="34" charset="0"/>
              </a:rPr>
              <a:t>80-82.9% B-</a:t>
            </a:r>
          </a:p>
          <a:p>
            <a:pPr algn="just"/>
            <a:r>
              <a:rPr lang="en-US" sz="1400" dirty="0" smtClean="0">
                <a:latin typeface="Century Gothic" panose="020B0502020202020204" pitchFamily="34" charset="0"/>
              </a:rPr>
              <a:t>77-79.9% C+</a:t>
            </a:r>
          </a:p>
          <a:p>
            <a:pPr algn="just"/>
            <a:r>
              <a:rPr lang="en-US" sz="1400" dirty="0" smtClean="0">
                <a:latin typeface="Century Gothic" panose="020B0502020202020204" pitchFamily="34" charset="0"/>
              </a:rPr>
              <a:t>73-76.9% C</a:t>
            </a:r>
          </a:p>
          <a:p>
            <a:pPr algn="just"/>
            <a:r>
              <a:rPr lang="en-US" sz="1400" dirty="0" smtClean="0">
                <a:latin typeface="Century Gothic" panose="020B0502020202020204" pitchFamily="34" charset="0"/>
              </a:rPr>
              <a:t>70-72.9% C-</a:t>
            </a:r>
            <a:endParaRPr lang="en-US" sz="1400" dirty="0">
              <a:latin typeface="Century Gothic" panose="020B0502020202020204" pitchFamily="34" charset="0"/>
            </a:endParaRPr>
          </a:p>
        </p:txBody>
      </p:sp>
      <p:sp>
        <p:nvSpPr>
          <p:cNvPr id="27" name="Rectangle 26"/>
          <p:cNvSpPr/>
          <p:nvPr/>
        </p:nvSpPr>
        <p:spPr>
          <a:xfrm>
            <a:off x="5134466" y="5105400"/>
            <a:ext cx="1241135" cy="830997"/>
          </a:xfrm>
          <a:prstGeom prst="rect">
            <a:avLst/>
          </a:prstGeom>
          <a:noFill/>
          <a:ln>
            <a:noFill/>
            <a:prstDash val="sysDot"/>
          </a:ln>
        </p:spPr>
        <p:txBody>
          <a:bodyPr wrap="square" tIns="91440" bIns="91440">
            <a:spAutoFit/>
          </a:bodyPr>
          <a:lstStyle/>
          <a:p>
            <a:pPr algn="just"/>
            <a:r>
              <a:rPr lang="en-US" sz="1400" dirty="0" smtClean="0">
                <a:latin typeface="Century Gothic" panose="020B0502020202020204" pitchFamily="34" charset="0"/>
              </a:rPr>
              <a:t>67-69.9% D+</a:t>
            </a:r>
          </a:p>
          <a:p>
            <a:pPr algn="just"/>
            <a:r>
              <a:rPr lang="en-US" sz="1400" dirty="0" smtClean="0">
                <a:latin typeface="Century Gothic" panose="020B0502020202020204" pitchFamily="34" charset="0"/>
              </a:rPr>
              <a:t>60-66.9% D</a:t>
            </a:r>
          </a:p>
          <a:p>
            <a:pPr algn="just"/>
            <a:r>
              <a:rPr lang="en-US" sz="1400" dirty="0" smtClean="0">
                <a:latin typeface="Century Gothic" panose="020B0502020202020204" pitchFamily="34" charset="0"/>
              </a:rPr>
              <a:t>0-59.9% F</a:t>
            </a:r>
          </a:p>
        </p:txBody>
      </p:sp>
      <p:sp>
        <p:nvSpPr>
          <p:cNvPr id="28" name="Rectangle 27"/>
          <p:cNvSpPr/>
          <p:nvPr/>
        </p:nvSpPr>
        <p:spPr>
          <a:xfrm>
            <a:off x="188862" y="7514272"/>
            <a:ext cx="2447881" cy="1477328"/>
          </a:xfrm>
          <a:prstGeom prst="rect">
            <a:avLst/>
          </a:prstGeom>
          <a:noFill/>
          <a:ln>
            <a:noFill/>
            <a:prstDash val="sysDot"/>
          </a:ln>
        </p:spPr>
        <p:txBody>
          <a:bodyPr wrap="square" tIns="91440" bIns="91440">
            <a:spAutoFit/>
          </a:bodyPr>
          <a:lstStyle/>
          <a:p>
            <a:r>
              <a:rPr lang="en-US" sz="1400" dirty="0" smtClean="0">
                <a:latin typeface="Century Gothic" panose="020B0502020202020204" pitchFamily="34" charset="0"/>
              </a:rPr>
              <a:t>Any academic dishonesty is strictly prohibited and will be reported to the school. This includes copying tests and assignments. </a:t>
            </a:r>
            <a:endParaRPr lang="en-US" sz="1400" dirty="0">
              <a:latin typeface="Century Gothic" panose="020B0502020202020204" pitchFamily="34" charset="0"/>
            </a:endParaRPr>
          </a:p>
        </p:txBody>
      </p:sp>
      <p:sp>
        <p:nvSpPr>
          <p:cNvPr id="30" name="Rectangle 29"/>
          <p:cNvSpPr/>
          <p:nvPr/>
        </p:nvSpPr>
        <p:spPr>
          <a:xfrm>
            <a:off x="2706756" y="6803434"/>
            <a:ext cx="3846444" cy="2123658"/>
          </a:xfrm>
          <a:prstGeom prst="rect">
            <a:avLst/>
          </a:prstGeom>
          <a:noFill/>
          <a:ln>
            <a:noFill/>
            <a:prstDash val="sysDot"/>
          </a:ln>
        </p:spPr>
        <p:txBody>
          <a:bodyPr wrap="square" tIns="91440" bIns="91440">
            <a:spAutoFit/>
          </a:bodyPr>
          <a:lstStyle/>
          <a:p>
            <a:r>
              <a:rPr lang="en-US" sz="1400" dirty="0" smtClean="0">
                <a:latin typeface="Century Gothic" panose="020B0502020202020204" pitchFamily="34" charset="0"/>
              </a:rPr>
              <a:t>Students can retake every test one time. To do this, you must show 80% of homework completed </a:t>
            </a:r>
            <a:r>
              <a:rPr lang="en-US" sz="1400" b="1" u="sng" dirty="0" smtClean="0">
                <a:latin typeface="Century Gothic" panose="020B0502020202020204" pitchFamily="34" charset="0"/>
              </a:rPr>
              <a:t>and</a:t>
            </a:r>
            <a:r>
              <a:rPr lang="en-US" sz="1400" dirty="0" smtClean="0">
                <a:latin typeface="Century Gothic" panose="020B0502020202020204" pitchFamily="34" charset="0"/>
              </a:rPr>
              <a:t> test corrections on a separate piece of paper. Two appointments must be made. One to show corrections and one for the retake. The retake will cover the chapter material but be slightly harder. Retake deadlines will be given when tests are returned. </a:t>
            </a:r>
            <a:endParaRPr lang="en-US" sz="1400" dirty="0">
              <a:latin typeface="Century Gothic" panose="020B0502020202020204" pitchFamily="34" charset="0"/>
            </a:endParaRPr>
          </a:p>
        </p:txBody>
      </p:sp>
      <p:pic>
        <p:nvPicPr>
          <p:cNvPr id="4" name="Picture 3"/>
          <p:cNvPicPr>
            <a:picLocks noChangeAspect="1"/>
          </p:cNvPicPr>
          <p:nvPr/>
        </p:nvPicPr>
        <p:blipFill>
          <a:blip r:embed="rId8"/>
          <a:stretch>
            <a:fillRect/>
          </a:stretch>
        </p:blipFill>
        <p:spPr>
          <a:xfrm>
            <a:off x="304799" y="4627902"/>
            <a:ext cx="695399" cy="706097"/>
          </a:xfrm>
          <a:prstGeom prst="rect">
            <a:avLst/>
          </a:prstGeom>
        </p:spPr>
      </p:pic>
      <p:pic>
        <p:nvPicPr>
          <p:cNvPr id="6" name="Picture 5"/>
          <p:cNvPicPr>
            <a:picLocks noChangeAspect="1"/>
          </p:cNvPicPr>
          <p:nvPr/>
        </p:nvPicPr>
        <p:blipFill>
          <a:blip r:embed="rId9"/>
          <a:stretch>
            <a:fillRect/>
          </a:stretch>
        </p:blipFill>
        <p:spPr>
          <a:xfrm>
            <a:off x="5789943" y="5802328"/>
            <a:ext cx="861901" cy="854597"/>
          </a:xfrm>
          <a:prstGeom prst="rect">
            <a:avLst/>
          </a:prstGeom>
        </p:spPr>
      </p:pic>
      <p:pic>
        <p:nvPicPr>
          <p:cNvPr id="2" name="Picture 1"/>
          <p:cNvPicPr>
            <a:picLocks noChangeAspect="1"/>
          </p:cNvPicPr>
          <p:nvPr/>
        </p:nvPicPr>
        <p:blipFill>
          <a:blip r:embed="rId10"/>
          <a:stretch>
            <a:fillRect/>
          </a:stretch>
        </p:blipFill>
        <p:spPr>
          <a:xfrm>
            <a:off x="913453" y="3325663"/>
            <a:ext cx="1057274" cy="1063643"/>
          </a:xfrm>
          <a:prstGeom prst="rect">
            <a:avLst/>
          </a:prstGeom>
        </p:spPr>
      </p:pic>
    </p:spTree>
    <p:extLst>
      <p:ext uri="{BB962C8B-B14F-4D97-AF65-F5344CB8AC3E}">
        <p14:creationId xmlns:p14="http://schemas.microsoft.com/office/powerpoint/2010/main" val="230025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2232240"/>
              </p:ext>
            </p:extLst>
          </p:nvPr>
        </p:nvGraphicFramePr>
        <p:xfrm>
          <a:off x="384979" y="7455845"/>
          <a:ext cx="6165375" cy="1295400"/>
        </p:xfrm>
        <a:graphic>
          <a:graphicData uri="http://schemas.openxmlformats.org/drawingml/2006/table">
            <a:tbl>
              <a:tblPr firstRow="1" bandRow="1">
                <a:tableStyleId>{5C22544A-7EE6-4342-B048-85BDC9FD1C3A}</a:tableStyleId>
              </a:tblPr>
              <a:tblGrid>
                <a:gridCol w="2055125">
                  <a:extLst>
                    <a:ext uri="{9D8B030D-6E8A-4147-A177-3AD203B41FA5}">
                      <a16:colId xmlns:a16="http://schemas.microsoft.com/office/drawing/2014/main" val="20000"/>
                    </a:ext>
                  </a:extLst>
                </a:gridCol>
                <a:gridCol w="2055125">
                  <a:extLst>
                    <a:ext uri="{9D8B030D-6E8A-4147-A177-3AD203B41FA5}">
                      <a16:colId xmlns:a16="http://schemas.microsoft.com/office/drawing/2014/main" val="20001"/>
                    </a:ext>
                  </a:extLst>
                </a:gridCol>
                <a:gridCol w="2055125">
                  <a:extLst>
                    <a:ext uri="{9D8B030D-6E8A-4147-A177-3AD203B41FA5}">
                      <a16:colId xmlns:a16="http://schemas.microsoft.com/office/drawing/2014/main" val="20002"/>
                    </a:ext>
                  </a:extLst>
                </a:gridCol>
              </a:tblGrid>
              <a:tr h="883966">
                <a:tc>
                  <a:txBody>
                    <a:bodyPr/>
                    <a:lstStyle/>
                    <a:p>
                      <a:pPr algn="ctr"/>
                      <a:r>
                        <a:rPr lang="en-US" sz="1800" b="1" dirty="0" smtClean="0">
                          <a:solidFill>
                            <a:schemeClr val="tx1"/>
                          </a:solidFill>
                          <a:latin typeface="Century Gothic" panose="020B0502020202020204" pitchFamily="34" charset="0"/>
                        </a:rPr>
                        <a:t>BE PREPARED</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Come to class on time. This means being in your seat at the start time, focused and ready to learn.</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Come to class with the necessary supplies.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1" dirty="0" smtClean="0">
                          <a:solidFill>
                            <a:schemeClr val="tx1"/>
                          </a:solidFill>
                          <a:latin typeface="Century Gothic" panose="020B0502020202020204" pitchFamily="34" charset="0"/>
                        </a:rPr>
                        <a:t>BE RESPECTFUL</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Respect yourself and others.</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Respect our class time and our materials.</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Devices</a:t>
                      </a:r>
                      <a:r>
                        <a:rPr lang="en-US" sz="1000" b="0" baseline="0" dirty="0" smtClean="0">
                          <a:solidFill>
                            <a:schemeClr val="tx1"/>
                          </a:solidFill>
                          <a:latin typeface="Century Gothic" panose="020B0502020202020204" pitchFamily="34" charset="0"/>
                        </a:rPr>
                        <a:t> are not allowed during class</a:t>
                      </a:r>
                      <a:endParaRPr lang="en-US" sz="1000" b="0" dirty="0" smtClean="0">
                        <a:solidFill>
                          <a:schemeClr val="tx1"/>
                        </a:solidFill>
                        <a:latin typeface="Century Gothic" panose="020B0502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1" dirty="0" smtClean="0">
                          <a:solidFill>
                            <a:schemeClr val="tx1"/>
                          </a:solidFill>
                          <a:latin typeface="Century Gothic" panose="020B0502020202020204" pitchFamily="34" charset="0"/>
                        </a:rPr>
                        <a:t>DO YOUR BEST</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Be responsible for your learning; work hard and do your best. </a:t>
                      </a:r>
                    </a:p>
                    <a:p>
                      <a:pPr marL="171450" indent="-171450">
                        <a:buFont typeface="Wingdings" panose="05000000000000000000" pitchFamily="2" charset="2"/>
                        <a:buChar char="Ø"/>
                      </a:pPr>
                      <a:r>
                        <a:rPr lang="en-US" sz="1000" b="0" dirty="0" smtClean="0">
                          <a:solidFill>
                            <a:schemeClr val="tx1"/>
                          </a:solidFill>
                          <a:latin typeface="Century Gothic" panose="020B0502020202020204" pitchFamily="34" charset="0"/>
                        </a:rPr>
                        <a:t>Don’t be afraid to ask for help. </a:t>
                      </a:r>
                      <a:endParaRPr lang="en-US" sz="1100" b="1" dirty="0" smtClean="0">
                        <a:solidFill>
                          <a:schemeClr val="tx1"/>
                        </a:solidFill>
                      </a:endParaRPr>
                    </a:p>
                    <a:p>
                      <a:endParaRPr lang="en-US" sz="1100" b="1"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6" name="Rectangle 5"/>
          <p:cNvSpPr/>
          <p:nvPr/>
        </p:nvSpPr>
        <p:spPr>
          <a:xfrm>
            <a:off x="302768" y="6425625"/>
            <a:ext cx="6298438" cy="584775"/>
          </a:xfrm>
          <a:prstGeom prst="rect">
            <a:avLst/>
          </a:prstGeom>
          <a:noFill/>
        </p:spPr>
        <p:txBody>
          <a:bodyPr wrap="square">
            <a:spAutoFit/>
          </a:bodyPr>
          <a:lstStyle/>
          <a:p>
            <a:pPr algn="ctr"/>
            <a:r>
              <a:rPr lang="en-US" sz="3200" dirty="0" smtClean="0">
                <a:latin typeface="KG The Fighter" panose="02000000000000000000" pitchFamily="2" charset="0"/>
              </a:rPr>
              <a:t>Class Expectations</a:t>
            </a:r>
            <a:endParaRPr lang="en-US" sz="2800" dirty="0" smtClean="0">
              <a:latin typeface="KG The Fighter" panose="02000000000000000000" pitchFamily="2" charset="0"/>
            </a:endParaRPr>
          </a:p>
        </p:txBody>
      </p:sp>
      <p:grpSp>
        <p:nvGrpSpPr>
          <p:cNvPr id="9" name="Group 8"/>
          <p:cNvGrpSpPr/>
          <p:nvPr/>
        </p:nvGrpSpPr>
        <p:grpSpPr>
          <a:xfrm>
            <a:off x="284913" y="2929116"/>
            <a:ext cx="4116835" cy="781110"/>
            <a:chOff x="302765" y="990600"/>
            <a:chExt cx="4116835" cy="781110"/>
          </a:xfrm>
        </p:grpSpPr>
        <p:sp>
          <p:nvSpPr>
            <p:cNvPr id="10" name="Rectangle 9"/>
            <p:cNvSpPr/>
            <p:nvPr/>
          </p:nvSpPr>
          <p:spPr>
            <a:xfrm>
              <a:off x="302767" y="1371600"/>
              <a:ext cx="4040633" cy="400110"/>
            </a:xfrm>
            <a:prstGeom prst="rect">
              <a:avLst/>
            </a:prstGeom>
            <a:noFill/>
          </p:spPr>
          <p:txBody>
            <a:bodyPr wrap="square" tIns="91440" bIns="91440">
              <a:spAutoFit/>
            </a:bodyPr>
            <a:lstStyle/>
            <a:p>
              <a:pPr algn="just"/>
              <a:endParaRPr lang="en-US" sz="1400" dirty="0">
                <a:latin typeface="Century Gothic" panose="020B0502020202020204" pitchFamily="34" charset="0"/>
              </a:endParaRPr>
            </a:p>
          </p:txBody>
        </p:sp>
        <p:sp>
          <p:nvSpPr>
            <p:cNvPr id="11" name="Rectangle 10"/>
            <p:cNvSpPr/>
            <p:nvPr/>
          </p:nvSpPr>
          <p:spPr>
            <a:xfrm>
              <a:off x="302765" y="990600"/>
              <a:ext cx="4116835" cy="523220"/>
            </a:xfrm>
            <a:prstGeom prst="rect">
              <a:avLst/>
            </a:prstGeom>
            <a:noFill/>
          </p:spPr>
          <p:txBody>
            <a:bodyPr wrap="square">
              <a:spAutoFit/>
            </a:bodyPr>
            <a:lstStyle/>
            <a:p>
              <a:pPr algn="ctr"/>
              <a:r>
                <a:rPr lang="en-US" sz="2800" dirty="0" smtClean="0">
                  <a:latin typeface="Century Gothic" panose="020B0502020202020204" pitchFamily="34" charset="0"/>
                </a:rPr>
                <a:t>Absent</a:t>
              </a:r>
              <a:r>
                <a:rPr lang="en-US" sz="2800" dirty="0" smtClean="0">
                  <a:latin typeface="Century Gothic" panose="020B0502020202020204" pitchFamily="34" charset="0"/>
                </a:rPr>
                <a:t> Policy</a:t>
              </a:r>
              <a:endParaRPr lang="en-US" sz="2800" dirty="0" smtClean="0">
                <a:latin typeface="Century Gothic" panose="020B0502020202020204" pitchFamily="34" charset="0"/>
              </a:endParaRPr>
            </a:p>
          </p:txBody>
        </p:sp>
      </p:grpSp>
      <p:sp>
        <p:nvSpPr>
          <p:cNvPr id="14" name="Rectangle 13"/>
          <p:cNvSpPr/>
          <p:nvPr/>
        </p:nvSpPr>
        <p:spPr>
          <a:xfrm>
            <a:off x="265518" y="1016502"/>
            <a:ext cx="4116835" cy="523220"/>
          </a:xfrm>
          <a:prstGeom prst="rect">
            <a:avLst/>
          </a:prstGeom>
          <a:noFill/>
        </p:spPr>
        <p:txBody>
          <a:bodyPr wrap="square">
            <a:spAutoFit/>
          </a:bodyPr>
          <a:lstStyle/>
          <a:p>
            <a:pPr algn="ctr"/>
            <a:r>
              <a:rPr lang="en-US" sz="2800" dirty="0" smtClean="0">
                <a:latin typeface="Century Gothic" panose="020B0502020202020204" pitchFamily="34" charset="0"/>
              </a:rPr>
              <a:t>Points Back</a:t>
            </a:r>
          </a:p>
        </p:txBody>
      </p:sp>
      <p:sp>
        <p:nvSpPr>
          <p:cNvPr id="15" name="Rectangle 14"/>
          <p:cNvSpPr/>
          <p:nvPr/>
        </p:nvSpPr>
        <p:spPr>
          <a:xfrm>
            <a:off x="265519" y="1397502"/>
            <a:ext cx="4040634" cy="1261884"/>
          </a:xfrm>
          <a:prstGeom prst="rect">
            <a:avLst/>
          </a:prstGeom>
          <a:noFill/>
        </p:spPr>
        <p:txBody>
          <a:bodyPr wrap="square" tIns="91440" bIns="91440">
            <a:spAutoFit/>
          </a:bodyPr>
          <a:lstStyle/>
          <a:p>
            <a:r>
              <a:rPr lang="en-US" sz="1400" dirty="0" smtClean="0">
                <a:latin typeface="Century Gothic" panose="020B0502020202020204" pitchFamily="34" charset="0"/>
              </a:rPr>
              <a:t>To earn quiz points back the student must meet with the teacher and be prepared to explain their growth and mastery by showing both the quiz and test problem If you are unsure of this procedure please ask! </a:t>
            </a:r>
            <a:endParaRPr lang="en-US" sz="1400" dirty="0">
              <a:latin typeface="Century Gothic" panose="020B0502020202020204" pitchFamily="34" charset="0"/>
            </a:endParaRPr>
          </a:p>
        </p:txBody>
      </p:sp>
      <p:cxnSp>
        <p:nvCxnSpPr>
          <p:cNvPr id="16" name="Straight Connector 15"/>
          <p:cNvCxnSpPr/>
          <p:nvPr/>
        </p:nvCxnSpPr>
        <p:spPr>
          <a:xfrm>
            <a:off x="304800" y="2929116"/>
            <a:ext cx="4089656" cy="0"/>
          </a:xfrm>
          <a:prstGeom prst="line">
            <a:avLst/>
          </a:prstGeom>
          <a:noFill/>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302764" y="4586908"/>
            <a:ext cx="4116835" cy="751582"/>
            <a:chOff x="302764" y="4623375"/>
            <a:chExt cx="4116835" cy="751582"/>
          </a:xfrm>
        </p:grpSpPr>
        <p:sp>
          <p:nvSpPr>
            <p:cNvPr id="18" name="Rectangle 17"/>
            <p:cNvSpPr/>
            <p:nvPr/>
          </p:nvSpPr>
          <p:spPr>
            <a:xfrm>
              <a:off x="302764" y="4623375"/>
              <a:ext cx="4116835" cy="523220"/>
            </a:xfrm>
            <a:prstGeom prst="rect">
              <a:avLst/>
            </a:prstGeom>
            <a:noFill/>
          </p:spPr>
          <p:txBody>
            <a:bodyPr wrap="square">
              <a:spAutoFit/>
            </a:bodyPr>
            <a:lstStyle/>
            <a:p>
              <a:pPr algn="ctr"/>
              <a:endParaRPr lang="en-US" sz="2800" dirty="0" smtClean="0">
                <a:latin typeface="Century Gothic" panose="020B0502020202020204" pitchFamily="34" charset="0"/>
              </a:endParaRPr>
            </a:p>
          </p:txBody>
        </p:sp>
        <p:sp>
          <p:nvSpPr>
            <p:cNvPr id="19" name="Rectangle 18"/>
            <p:cNvSpPr/>
            <p:nvPr/>
          </p:nvSpPr>
          <p:spPr>
            <a:xfrm>
              <a:off x="302766" y="4974847"/>
              <a:ext cx="4040634" cy="400110"/>
            </a:xfrm>
            <a:prstGeom prst="rect">
              <a:avLst/>
            </a:prstGeom>
            <a:noFill/>
          </p:spPr>
          <p:txBody>
            <a:bodyPr wrap="square" tIns="91440" bIns="91440">
              <a:spAutoFit/>
            </a:bodyPr>
            <a:lstStyle/>
            <a:p>
              <a:pPr algn="just"/>
              <a:endParaRPr lang="en-US" sz="1400" dirty="0">
                <a:latin typeface="Century Gothic" panose="020B0502020202020204" pitchFamily="34" charset="0"/>
              </a:endParaRPr>
            </a:p>
          </p:txBody>
        </p:sp>
        <p:cxnSp>
          <p:nvCxnSpPr>
            <p:cNvPr id="20" name="Straight Connector 19"/>
            <p:cNvCxnSpPr/>
            <p:nvPr/>
          </p:nvCxnSpPr>
          <p:spPr>
            <a:xfrm>
              <a:off x="302765" y="4669062"/>
              <a:ext cx="4116834" cy="0"/>
            </a:xfrm>
            <a:prstGeom prst="line">
              <a:avLst/>
            </a:prstGeom>
            <a:noFill/>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506798" y="990601"/>
            <a:ext cx="2160527" cy="3820723"/>
            <a:chOff x="4502817" y="998318"/>
            <a:chExt cx="2061863" cy="3409709"/>
          </a:xfrm>
        </p:grpSpPr>
        <p:sp>
          <p:nvSpPr>
            <p:cNvPr id="7" name="Rectangle 6"/>
            <p:cNvSpPr/>
            <p:nvPr/>
          </p:nvSpPr>
          <p:spPr>
            <a:xfrm>
              <a:off x="4502817" y="1276817"/>
              <a:ext cx="2061863" cy="3131210"/>
            </a:xfrm>
            <a:prstGeom prst="rect">
              <a:avLst/>
            </a:prstGeom>
            <a:noFill/>
          </p:spPr>
          <p:txBody>
            <a:bodyPr wrap="square" tIns="91440" bIns="91440">
              <a:spAutoFit/>
            </a:bodyPr>
            <a:lstStyle/>
            <a:p>
              <a:pPr lvl="0"/>
              <a:r>
                <a:rPr lang="en-US" sz="1200" dirty="0" smtClean="0">
                  <a:latin typeface="Century Gothic" panose="020B0502020202020204" pitchFamily="34" charset="0"/>
                </a:rPr>
                <a:t>Tests 55%</a:t>
              </a:r>
            </a:p>
            <a:p>
              <a:pPr lvl="0"/>
              <a:r>
                <a:rPr lang="en-US" sz="1200" dirty="0" smtClean="0">
                  <a:latin typeface="Century Gothic" panose="020B0502020202020204" pitchFamily="34" charset="0"/>
                </a:rPr>
                <a:t>Quizzes 20%</a:t>
              </a:r>
            </a:p>
            <a:p>
              <a:pPr lvl="0"/>
              <a:r>
                <a:rPr lang="en-US" sz="1200" dirty="0" smtClean="0">
                  <a:latin typeface="Century Gothic" panose="020B0502020202020204" pitchFamily="34" charset="0"/>
                </a:rPr>
                <a:t>Classwork </a:t>
              </a:r>
              <a:r>
                <a:rPr lang="en-US" sz="1200" dirty="0" smtClean="0">
                  <a:latin typeface="Century Gothic" panose="020B0502020202020204" pitchFamily="34" charset="0"/>
                </a:rPr>
                <a:t>10%</a:t>
              </a:r>
              <a:endParaRPr lang="en-US" sz="1200" dirty="0" smtClean="0">
                <a:latin typeface="Century Gothic" panose="020B0502020202020204" pitchFamily="34" charset="0"/>
              </a:endParaRPr>
            </a:p>
            <a:p>
              <a:pPr lvl="0"/>
              <a:r>
                <a:rPr lang="en-US" sz="1200" dirty="0" smtClean="0">
                  <a:latin typeface="Century Gothic" panose="020B0502020202020204" pitchFamily="34" charset="0"/>
                </a:rPr>
                <a:t>Final </a:t>
              </a:r>
              <a:r>
                <a:rPr lang="en-US" sz="1200" dirty="0" smtClean="0">
                  <a:latin typeface="Century Gothic" panose="020B0502020202020204" pitchFamily="34" charset="0"/>
                </a:rPr>
                <a:t>15%</a:t>
              </a:r>
              <a:endParaRPr lang="en-US" sz="1200" dirty="0" smtClean="0">
                <a:latin typeface="Century Gothic" panose="020B0502020202020204" pitchFamily="34" charset="0"/>
              </a:endParaRPr>
            </a:p>
            <a:p>
              <a:pPr lvl="0"/>
              <a:endParaRPr lang="en-US" sz="1200" i="1" dirty="0" smtClean="0">
                <a:latin typeface="Century Gothic" panose="020B0502020202020204" pitchFamily="34" charset="0"/>
              </a:endParaRPr>
            </a:p>
            <a:p>
              <a:pPr lvl="0"/>
              <a:r>
                <a:rPr lang="en-US" sz="1200" i="1" dirty="0" smtClean="0">
                  <a:latin typeface="Century Gothic" panose="020B0502020202020204" pitchFamily="34" charset="0"/>
                </a:rPr>
                <a:t>There is no extra credit or grade rounding</a:t>
              </a:r>
            </a:p>
            <a:p>
              <a:endParaRPr lang="en-US" sz="1200" dirty="0" smtClean="0">
                <a:latin typeface="Century Gothic" panose="020B0502020202020204" pitchFamily="34" charset="0"/>
              </a:endParaRPr>
            </a:p>
            <a:p>
              <a:r>
                <a:rPr lang="en-US" sz="1200" dirty="0" smtClean="0">
                  <a:latin typeface="Century Gothic" panose="020B0502020202020204" pitchFamily="34" charset="0"/>
                </a:rPr>
                <a:t>For </a:t>
              </a:r>
              <a:r>
                <a:rPr lang="en-US" sz="1200" dirty="0">
                  <a:latin typeface="Century Gothic" panose="020B0502020202020204" pitchFamily="34" charset="0"/>
                </a:rPr>
                <a:t>attempted assessments, the lowest grade entered will be </a:t>
              </a:r>
              <a:r>
                <a:rPr lang="en-US" sz="1200" dirty="0" smtClean="0">
                  <a:latin typeface="Century Gothic" panose="020B0502020202020204" pitchFamily="34" charset="0"/>
                </a:rPr>
                <a:t>50</a:t>
              </a:r>
              <a:r>
                <a:rPr lang="en-US" sz="1200" dirty="0">
                  <a:latin typeface="Century Gothic" panose="020B0502020202020204" pitchFamily="34" charset="0"/>
                </a:rPr>
                <a:t>%. Students who scored anything below, can see their real score within the comment section. If an assessment is not taken a zero will be entered</a:t>
              </a:r>
              <a:r>
                <a:rPr lang="en-US" sz="1200" dirty="0" smtClean="0">
                  <a:latin typeface="Century Gothic" panose="020B0502020202020204" pitchFamily="34" charset="0"/>
                </a:rPr>
                <a:t>.</a:t>
              </a:r>
              <a:endParaRPr lang="en-US" sz="1200" i="1" dirty="0">
                <a:latin typeface="Century Gothic" panose="020B0502020202020204" pitchFamily="34" charset="0"/>
              </a:endParaRPr>
            </a:p>
            <a:p>
              <a:pPr lvl="0"/>
              <a:endParaRPr lang="en-US" sz="1200" i="1" dirty="0">
                <a:latin typeface="Century Gothic" panose="020B0502020202020204" pitchFamily="34" charset="0"/>
              </a:endParaRPr>
            </a:p>
          </p:txBody>
        </p:sp>
        <p:sp>
          <p:nvSpPr>
            <p:cNvPr id="8" name="Rectangle 7"/>
            <p:cNvSpPr/>
            <p:nvPr/>
          </p:nvSpPr>
          <p:spPr>
            <a:xfrm>
              <a:off x="4502817" y="998318"/>
              <a:ext cx="2041573" cy="466934"/>
            </a:xfrm>
            <a:prstGeom prst="rect">
              <a:avLst/>
            </a:prstGeom>
            <a:noFill/>
          </p:spPr>
          <p:txBody>
            <a:bodyPr wrap="square">
              <a:spAutoFit/>
            </a:bodyPr>
            <a:lstStyle/>
            <a:p>
              <a:pPr algn="ctr"/>
              <a:r>
                <a:rPr lang="en-US" sz="2800" dirty="0" smtClean="0">
                  <a:latin typeface="Century Gothic" panose="020B0502020202020204" pitchFamily="34" charset="0"/>
                </a:rPr>
                <a:t>Grading</a:t>
              </a:r>
            </a:p>
          </p:txBody>
        </p:sp>
      </p:grpSp>
      <p:cxnSp>
        <p:nvCxnSpPr>
          <p:cNvPr id="22" name="Straight Connector 21"/>
          <p:cNvCxnSpPr/>
          <p:nvPr/>
        </p:nvCxnSpPr>
        <p:spPr>
          <a:xfrm>
            <a:off x="330921" y="6445380"/>
            <a:ext cx="6298442" cy="16329"/>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419601" y="1029202"/>
            <a:ext cx="0" cy="5295398"/>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2767" y="990600"/>
            <a:ext cx="6158407" cy="0"/>
          </a:xfrm>
          <a:prstGeom prst="line">
            <a:avLst/>
          </a:prstGeom>
          <a:noFill/>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371600" y="216500"/>
            <a:ext cx="5089574" cy="646331"/>
          </a:xfrm>
          <a:prstGeom prst="rect">
            <a:avLst/>
          </a:prstGeom>
          <a:noFill/>
        </p:spPr>
        <p:txBody>
          <a:bodyPr wrap="square">
            <a:spAutoFit/>
          </a:bodyPr>
          <a:lstStyle/>
          <a:p>
            <a:pPr algn="ctr"/>
            <a:r>
              <a:rPr lang="en-US" dirty="0" smtClean="0">
                <a:latin typeface="Century Gothic" panose="020B0502020202020204" pitchFamily="34" charset="0"/>
              </a:rPr>
              <a:t>“The only real mistake is the one from which we learn nothing”</a:t>
            </a:r>
            <a:r>
              <a:rPr lang="en-US" dirty="0" smtClean="0">
                <a:latin typeface="KG The Fighter" panose="02000000000000000000" pitchFamily="2" charset="0"/>
              </a:rPr>
              <a:t>– </a:t>
            </a:r>
            <a:r>
              <a:rPr lang="en-US" dirty="0" smtClean="0">
                <a:latin typeface="KG The Fighter" panose="02000000000000000000" pitchFamily="2" charset="0"/>
              </a:rPr>
              <a:t>Henry Ford</a:t>
            </a:r>
            <a:endParaRPr lang="en-US" sz="1600" i="1" dirty="0" smtClean="0">
              <a:solidFill>
                <a:schemeClr val="tx1"/>
              </a:solidFill>
              <a:latin typeface="KG The Fighter" panose="02000000000000000000" pitchFamily="2" charset="0"/>
            </a:endParaRPr>
          </a:p>
        </p:txBody>
      </p:sp>
      <p:sp>
        <p:nvSpPr>
          <p:cNvPr id="25" name="Rectangle 24"/>
          <p:cNvSpPr/>
          <p:nvPr/>
        </p:nvSpPr>
        <p:spPr>
          <a:xfrm>
            <a:off x="4506800" y="4588491"/>
            <a:ext cx="2061863" cy="1508105"/>
          </a:xfrm>
          <a:prstGeom prst="rect">
            <a:avLst/>
          </a:prstGeom>
          <a:noFill/>
        </p:spPr>
        <p:txBody>
          <a:bodyPr wrap="square" tIns="91440" bIns="91440">
            <a:spAutoFit/>
          </a:bodyPr>
          <a:lstStyle/>
          <a:p>
            <a:pPr lvl="0" algn="ctr"/>
            <a:r>
              <a:rPr lang="en-US" sz="1400" b="1" dirty="0" smtClean="0">
                <a:latin typeface="Century Gothic" panose="020B0502020202020204" pitchFamily="34" charset="0"/>
              </a:rPr>
              <a:t>NEED HELP????</a:t>
            </a:r>
          </a:p>
          <a:p>
            <a:pPr marL="171450" lvl="0" indent="-171450">
              <a:buFont typeface="Wingdings" panose="05000000000000000000" pitchFamily="2" charset="2"/>
              <a:buChar char="Ø"/>
            </a:pPr>
            <a:r>
              <a:rPr lang="en-US" sz="1200" dirty="0" smtClean="0">
                <a:latin typeface="Century Gothic" panose="020B0502020202020204" pitchFamily="34" charset="0"/>
              </a:rPr>
              <a:t>Ask questions early &amp; often</a:t>
            </a:r>
          </a:p>
          <a:p>
            <a:pPr marL="171450" lvl="0" indent="-171450">
              <a:buFont typeface="Wingdings" panose="05000000000000000000" pitchFamily="2" charset="2"/>
              <a:buChar char="Ø"/>
            </a:pPr>
            <a:r>
              <a:rPr lang="en-US" sz="1200" dirty="0" smtClean="0">
                <a:latin typeface="Century Gothic" panose="020B0502020202020204" pitchFamily="34" charset="0"/>
              </a:rPr>
              <a:t>Email me for help</a:t>
            </a:r>
          </a:p>
          <a:p>
            <a:pPr marL="171450" lvl="0" indent="-171450">
              <a:buFont typeface="Wingdings" panose="05000000000000000000" pitchFamily="2" charset="2"/>
              <a:buChar char="Ø"/>
            </a:pPr>
            <a:r>
              <a:rPr lang="en-US" sz="1200" dirty="0" smtClean="0">
                <a:latin typeface="Century Gothic" panose="020B0502020202020204" pitchFamily="34" charset="0"/>
              </a:rPr>
              <a:t>ISF Tutoring</a:t>
            </a:r>
          </a:p>
          <a:p>
            <a:pPr marL="171450" lvl="0" indent="-171450">
              <a:buFont typeface="Wingdings" panose="05000000000000000000" pitchFamily="2" charset="2"/>
              <a:buChar char="Ø"/>
            </a:pPr>
            <a:r>
              <a:rPr lang="en-US" sz="1200" dirty="0" smtClean="0">
                <a:latin typeface="Century Gothic" panose="020B0502020202020204" pitchFamily="34" charset="0"/>
              </a:rPr>
              <a:t>Flex Time </a:t>
            </a:r>
          </a:p>
          <a:p>
            <a:pPr marL="171450" lvl="0" indent="-171450">
              <a:buFont typeface="Wingdings" panose="05000000000000000000" pitchFamily="2" charset="2"/>
              <a:buChar char="Ø"/>
            </a:pPr>
            <a:r>
              <a:rPr lang="en-US" sz="1200" dirty="0" smtClean="0">
                <a:latin typeface="Century Gothic" panose="020B0502020202020204" pitchFamily="34" charset="0"/>
              </a:rPr>
              <a:t>Check my website!</a:t>
            </a:r>
          </a:p>
        </p:txBody>
      </p:sp>
      <p:cxnSp>
        <p:nvCxnSpPr>
          <p:cNvPr id="27" name="Straight Connector 26"/>
          <p:cNvCxnSpPr/>
          <p:nvPr/>
        </p:nvCxnSpPr>
        <p:spPr>
          <a:xfrm flipV="1">
            <a:off x="4525110" y="4631707"/>
            <a:ext cx="2025244" cy="15048"/>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15565" y="3271411"/>
            <a:ext cx="4090587" cy="1184940"/>
          </a:xfrm>
          <a:prstGeom prst="rect">
            <a:avLst/>
          </a:prstGeom>
          <a:noFill/>
        </p:spPr>
        <p:txBody>
          <a:bodyPr wrap="square" tIns="91440" bIns="91440">
            <a:spAutoFit/>
          </a:bodyPr>
          <a:lstStyle/>
          <a:p>
            <a:r>
              <a:rPr lang="en-US" sz="1300" dirty="0" smtClean="0">
                <a:latin typeface="Century Gothic" panose="020B0502020202020204" pitchFamily="34" charset="0"/>
              </a:rPr>
              <a:t>Students </a:t>
            </a:r>
            <a:r>
              <a:rPr lang="en-US" sz="1300" dirty="0" smtClean="0">
                <a:latin typeface="Century Gothic" panose="020B0502020202020204" pitchFamily="34" charset="0"/>
              </a:rPr>
              <a:t>are responsible for making up the work the missed. Notes, homework and classwork can be found on the website. Students with excused absences need to make up the test when they return. Unexcused absences are scored as zeros.</a:t>
            </a:r>
            <a:endParaRPr lang="en-US" sz="1300" dirty="0">
              <a:latin typeface="Century Gothic" panose="020B0502020202020204" pitchFamily="34" charset="0"/>
            </a:endParaRPr>
          </a:p>
        </p:txBody>
      </p:sp>
      <p:sp>
        <p:nvSpPr>
          <p:cNvPr id="5" name="Rectangle 4"/>
          <p:cNvSpPr/>
          <p:nvPr/>
        </p:nvSpPr>
        <p:spPr>
          <a:xfrm>
            <a:off x="265518" y="4632595"/>
            <a:ext cx="4066883" cy="523220"/>
          </a:xfrm>
          <a:prstGeom prst="rect">
            <a:avLst/>
          </a:prstGeom>
        </p:spPr>
        <p:txBody>
          <a:bodyPr wrap="square">
            <a:spAutoFit/>
          </a:bodyPr>
          <a:lstStyle/>
          <a:p>
            <a:pPr algn="ctr"/>
            <a:r>
              <a:rPr lang="en-US" sz="2800" dirty="0" smtClean="0">
                <a:latin typeface="Century Gothic" panose="020B0502020202020204" pitchFamily="34" charset="0"/>
              </a:rPr>
              <a:t>Classwork</a:t>
            </a:r>
            <a:endParaRPr lang="en-US" sz="2800" dirty="0">
              <a:latin typeface="Century Gothic" panose="020B0502020202020204" pitchFamily="34" charset="0"/>
            </a:endParaRPr>
          </a:p>
        </p:txBody>
      </p:sp>
      <p:sp>
        <p:nvSpPr>
          <p:cNvPr id="32" name="Rectangle 31"/>
          <p:cNvSpPr/>
          <p:nvPr/>
        </p:nvSpPr>
        <p:spPr>
          <a:xfrm>
            <a:off x="316912" y="4914059"/>
            <a:ext cx="4040634" cy="1661993"/>
          </a:xfrm>
          <a:prstGeom prst="rect">
            <a:avLst/>
          </a:prstGeom>
          <a:noFill/>
        </p:spPr>
        <p:txBody>
          <a:bodyPr wrap="square" tIns="91440" bIns="91440">
            <a:spAutoFit/>
          </a:bodyPr>
          <a:lstStyle/>
          <a:p>
            <a:pPr algn="just"/>
            <a:r>
              <a:rPr lang="en-US" sz="1200" dirty="0"/>
              <a:t>Assignments done during the class period as well as reviews given before tests will be checked and given points that go in this category.  There will be daily assignments given to be done at home that will not be graded.  There will be time to answer questions on these assignments the next day. The material students practice on these daily assignments will be what is on the homework quizzes.</a:t>
            </a:r>
            <a:r>
              <a:rPr lang="en-US" sz="1200" b="1" dirty="0"/>
              <a:t>  </a:t>
            </a:r>
            <a:endParaRPr lang="en-US" sz="1200" dirty="0"/>
          </a:p>
          <a:p>
            <a:pPr algn="just"/>
            <a:endParaRPr lang="en-US" sz="1200" dirty="0">
              <a:latin typeface="Century Gothic" panose="020B0502020202020204" pitchFamily="34" charset="0"/>
            </a:endParaRPr>
          </a:p>
        </p:txBody>
      </p:sp>
      <p:cxnSp>
        <p:nvCxnSpPr>
          <p:cNvPr id="33" name="Straight Connector 32"/>
          <p:cNvCxnSpPr/>
          <p:nvPr/>
        </p:nvCxnSpPr>
        <p:spPr>
          <a:xfrm>
            <a:off x="251912" y="8757652"/>
            <a:ext cx="6298442" cy="16329"/>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45622" y="8808713"/>
            <a:ext cx="6349294" cy="307777"/>
          </a:xfrm>
          <a:prstGeom prst="rect">
            <a:avLst/>
          </a:prstGeom>
          <a:noFill/>
        </p:spPr>
        <p:txBody>
          <a:bodyPr wrap="square" rtlCol="0">
            <a:spAutoFit/>
          </a:bodyPr>
          <a:lstStyle/>
          <a:p>
            <a:r>
              <a:rPr lang="en-US" sz="1400" dirty="0" smtClean="0">
                <a:latin typeface="Century Gothic" panose="020B0502020202020204" pitchFamily="34" charset="0"/>
              </a:rPr>
              <a:t>First Homework assignment: Click </a:t>
            </a:r>
            <a:r>
              <a:rPr lang="en-US" sz="1400" dirty="0" smtClean="0">
                <a:latin typeface="Century Gothic" panose="020B0502020202020204" pitchFamily="34" charset="0"/>
                <a:hlinkClick r:id="rId4"/>
              </a:rPr>
              <a:t>here</a:t>
            </a:r>
            <a:r>
              <a:rPr lang="en-US" sz="1400" dirty="0" smtClean="0">
                <a:latin typeface="Century Gothic" panose="020B0502020202020204" pitchFamily="34" charset="0"/>
              </a:rPr>
              <a:t> and complete survey.</a:t>
            </a:r>
            <a:endParaRPr lang="en-US" sz="1400" dirty="0">
              <a:latin typeface="Century Gothic" panose="020B0502020202020204" pitchFamily="34" charset="0"/>
            </a:endParaRPr>
          </a:p>
        </p:txBody>
      </p:sp>
    </p:spTree>
    <p:extLst>
      <p:ext uri="{BB962C8B-B14F-4D97-AF65-F5344CB8AC3E}">
        <p14:creationId xmlns:p14="http://schemas.microsoft.com/office/powerpoint/2010/main" val="3835167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598</Words>
  <Application>Microsoft Office PowerPoint</Application>
  <PresentationFormat>On-screen Show (4:3)</PresentationFormat>
  <Paragraphs>69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Century Gothic</vt:lpstr>
      <vt:lpstr>KG The Fighter</vt:lpstr>
      <vt:lpstr>Segoe Script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dc:creator>
  <cp:lastModifiedBy>Dunbar, Kerry    SHS</cp:lastModifiedBy>
  <cp:revision>48</cp:revision>
  <cp:lastPrinted>2019-08-30T21:48:23Z</cp:lastPrinted>
  <dcterms:created xsi:type="dcterms:W3CDTF">2017-07-13T14:51:28Z</dcterms:created>
  <dcterms:modified xsi:type="dcterms:W3CDTF">2019-08-30T23:06:35Z</dcterms:modified>
</cp:coreProperties>
</file>